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46" r:id="rId26"/>
    <p:sldId id="35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9DEC9-DDFF-4371-9FF4-DB599C5BB613}" v="10" dt="2020-11-12T18:12:00.62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5526" autoAdjust="0"/>
  </p:normalViewPr>
  <p:slideViewPr>
    <p:cSldViewPr showGuides="1">
      <p:cViewPr varScale="1">
        <p:scale>
          <a:sx n="62" d="100"/>
          <a:sy n="62" d="100"/>
        </p:scale>
        <p:origin x="1238" y="4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o Hoang" userId="0e23db62feec2a5d" providerId="LiveId" clId="{55E9DEC9-DDFF-4371-9FF4-DB599C5BB613}"/>
    <pc:docChg chg="undo custSel addSld delSld modSld sldOrd">
      <pc:chgData name="Thao Hoang" userId="0e23db62feec2a5d" providerId="LiveId" clId="{55E9DEC9-DDFF-4371-9FF4-DB599C5BB613}" dt="2020-11-12T18:12:06.854" v="1111" actId="1076"/>
      <pc:docMkLst>
        <pc:docMk/>
      </pc:docMkLst>
      <pc:sldChg chg="ord">
        <pc:chgData name="Thao Hoang" userId="0e23db62feec2a5d" providerId="LiveId" clId="{55E9DEC9-DDFF-4371-9FF4-DB599C5BB613}" dt="2020-11-12T17:03:13.639" v="45"/>
        <pc:sldMkLst>
          <pc:docMk/>
          <pc:sldMk cId="2717604774" sldId="329"/>
        </pc:sldMkLst>
      </pc:sldChg>
      <pc:sldChg chg="modSp mod">
        <pc:chgData name="Thao Hoang" userId="0e23db62feec2a5d" providerId="LiveId" clId="{55E9DEC9-DDFF-4371-9FF4-DB599C5BB613}" dt="2020-11-12T18:04:04.568" v="1091" actId="1035"/>
        <pc:sldMkLst>
          <pc:docMk/>
          <pc:sldMk cId="2193902762" sldId="330"/>
        </pc:sldMkLst>
        <pc:spChg chg="mod">
          <ac:chgData name="Thao Hoang" userId="0e23db62feec2a5d" providerId="LiveId" clId="{55E9DEC9-DDFF-4371-9FF4-DB599C5BB613}" dt="2020-11-12T18:04:04.568" v="1091" actId="1035"/>
          <ac:spMkLst>
            <pc:docMk/>
            <pc:sldMk cId="2193902762" sldId="330"/>
            <ac:spMk id="2" creationId="{813A8D14-5AE3-466C-912E-7216B1163AE1}"/>
          </ac:spMkLst>
        </pc:spChg>
      </pc:sldChg>
      <pc:sldChg chg="modSp mod">
        <pc:chgData name="Thao Hoang" userId="0e23db62feec2a5d" providerId="LiveId" clId="{55E9DEC9-DDFF-4371-9FF4-DB599C5BB613}" dt="2020-11-12T17:52:13.609" v="522" actId="20577"/>
        <pc:sldMkLst>
          <pc:docMk/>
          <pc:sldMk cId="3998328905" sldId="332"/>
        </pc:sldMkLst>
        <pc:spChg chg="mod">
          <ac:chgData name="Thao Hoang" userId="0e23db62feec2a5d" providerId="LiveId" clId="{55E9DEC9-DDFF-4371-9FF4-DB599C5BB613}" dt="2020-11-12T17:52:13.609" v="522" actId="20577"/>
          <ac:spMkLst>
            <pc:docMk/>
            <pc:sldMk cId="3998328905" sldId="332"/>
            <ac:spMk id="3" creationId="{00000000-0000-0000-0000-000000000000}"/>
          </ac:spMkLst>
        </pc:spChg>
      </pc:sldChg>
      <pc:sldChg chg="modSp mod modNotesTx">
        <pc:chgData name="Thao Hoang" userId="0e23db62feec2a5d" providerId="LiveId" clId="{55E9DEC9-DDFF-4371-9FF4-DB599C5BB613}" dt="2020-11-12T17:03:00.370" v="41" actId="20577"/>
        <pc:sldMkLst>
          <pc:docMk/>
          <pc:sldMk cId="1415448022" sldId="346"/>
        </pc:sldMkLst>
        <pc:spChg chg="mod">
          <ac:chgData name="Thao Hoang" userId="0e23db62feec2a5d" providerId="LiveId" clId="{55E9DEC9-DDFF-4371-9FF4-DB599C5BB613}" dt="2020-11-12T17:03:00.370" v="41" actId="20577"/>
          <ac:spMkLst>
            <pc:docMk/>
            <pc:sldMk cId="1415448022" sldId="346"/>
            <ac:spMk id="2" creationId="{00000000-0000-0000-0000-000000000000}"/>
          </ac:spMkLst>
        </pc:spChg>
      </pc:sldChg>
      <pc:sldChg chg="addSp delSp modSp mod delAnim modAnim">
        <pc:chgData name="Thao Hoang" userId="0e23db62feec2a5d" providerId="LiveId" clId="{55E9DEC9-DDFF-4371-9FF4-DB599C5BB613}" dt="2020-11-12T18:12:06.854" v="1111" actId="1076"/>
        <pc:sldMkLst>
          <pc:docMk/>
          <pc:sldMk cId="4263459357" sldId="348"/>
        </pc:sldMkLst>
        <pc:spChg chg="add mod">
          <ac:chgData name="Thao Hoang" userId="0e23db62feec2a5d" providerId="LiveId" clId="{55E9DEC9-DDFF-4371-9FF4-DB599C5BB613}" dt="2020-11-12T18:12:06.854" v="1111" actId="1076"/>
          <ac:spMkLst>
            <pc:docMk/>
            <pc:sldMk cId="4263459357" sldId="348"/>
            <ac:spMk id="2" creationId="{09A92210-6B3F-4EF7-A33F-B0A4194701A4}"/>
          </ac:spMkLst>
        </pc:spChg>
        <pc:graphicFrameChg chg="add del mod">
          <ac:chgData name="Thao Hoang" userId="0e23db62feec2a5d" providerId="LiveId" clId="{55E9DEC9-DDFF-4371-9FF4-DB599C5BB613}" dt="2020-11-12T18:07:55.697" v="1094"/>
          <ac:graphicFrameMkLst>
            <pc:docMk/>
            <pc:sldMk cId="4263459357" sldId="348"/>
            <ac:graphicFrameMk id="6" creationId="{6452A6E0-276E-43C5-A3D3-82CD2508DBC6}"/>
          </ac:graphicFrameMkLst>
        </pc:graphicFrameChg>
        <pc:graphicFrameChg chg="add mod modGraphic">
          <ac:chgData name="Thao Hoang" userId="0e23db62feec2a5d" providerId="LiveId" clId="{55E9DEC9-DDFF-4371-9FF4-DB599C5BB613}" dt="2020-11-12T18:09:19.834" v="1102" actId="21"/>
          <ac:graphicFrameMkLst>
            <pc:docMk/>
            <pc:sldMk cId="4263459357" sldId="348"/>
            <ac:graphicFrameMk id="7" creationId="{9F42CBE9-D088-43AA-A9F7-6A9D3F201752}"/>
          </ac:graphicFrameMkLst>
        </pc:graphicFrameChg>
        <pc:graphicFrameChg chg="del">
          <ac:chgData name="Thao Hoang" userId="0e23db62feec2a5d" providerId="LiveId" clId="{55E9DEC9-DDFF-4371-9FF4-DB599C5BB613}" dt="2020-11-12T18:07:57.098" v="1095" actId="478"/>
          <ac:graphicFrameMkLst>
            <pc:docMk/>
            <pc:sldMk cId="4263459357" sldId="348"/>
            <ac:graphicFrameMk id="21" creationId="{48B8DBF1-4C36-4D28-9F63-9C17C558A230}"/>
          </ac:graphicFrameMkLst>
        </pc:graphicFrameChg>
        <pc:picChg chg="del">
          <ac:chgData name="Thao Hoang" userId="0e23db62feec2a5d" providerId="LiveId" clId="{55E9DEC9-DDFF-4371-9FF4-DB599C5BB613}" dt="2020-11-12T16:47:35.557" v="0" actId="478"/>
          <ac:picMkLst>
            <pc:docMk/>
            <pc:sldMk cId="4263459357" sldId="348"/>
            <ac:picMk id="18" creationId="{83A86C9B-07A6-46D4-9A26-FBE949ACA368}"/>
          </ac:picMkLst>
        </pc:picChg>
      </pc:sldChg>
      <pc:sldChg chg="modSp mod">
        <pc:chgData name="Thao Hoang" userId="0e23db62feec2a5d" providerId="LiveId" clId="{55E9DEC9-DDFF-4371-9FF4-DB599C5BB613}" dt="2020-11-12T17:59:46.992" v="1023" actId="20577"/>
        <pc:sldMkLst>
          <pc:docMk/>
          <pc:sldMk cId="393770791" sldId="351"/>
        </pc:sldMkLst>
        <pc:spChg chg="mod">
          <ac:chgData name="Thao Hoang" userId="0e23db62feec2a5d" providerId="LiveId" clId="{55E9DEC9-DDFF-4371-9FF4-DB599C5BB613}" dt="2020-11-12T17:59:46.992" v="1023" actId="20577"/>
          <ac:spMkLst>
            <pc:docMk/>
            <pc:sldMk cId="393770791" sldId="351"/>
            <ac:spMk id="3" creationId="{00000000-0000-0000-0000-000000000000}"/>
          </ac:spMkLst>
        </pc:spChg>
      </pc:sldChg>
      <pc:sldChg chg="modSp mod modAnim">
        <pc:chgData name="Thao Hoang" userId="0e23db62feec2a5d" providerId="LiveId" clId="{55E9DEC9-DDFF-4371-9FF4-DB599C5BB613}" dt="2020-11-12T18:09:44.727" v="1106" actId="21"/>
        <pc:sldMkLst>
          <pc:docMk/>
          <pc:sldMk cId="1395651258" sldId="355"/>
        </pc:sldMkLst>
        <pc:graphicFrameChg chg="modGraphic">
          <ac:chgData name="Thao Hoang" userId="0e23db62feec2a5d" providerId="LiveId" clId="{55E9DEC9-DDFF-4371-9FF4-DB599C5BB613}" dt="2020-11-12T18:09:44.727" v="1106" actId="21"/>
          <ac:graphicFrameMkLst>
            <pc:docMk/>
            <pc:sldMk cId="1395651258" sldId="355"/>
            <ac:graphicFrameMk id="16" creationId="{37F2F476-A31A-4826-8986-3B0DA8BD8800}"/>
          </ac:graphicFrameMkLst>
        </pc:graphicFrameChg>
      </pc:sldChg>
      <pc:sldChg chg="modSp mod">
        <pc:chgData name="Thao Hoang" userId="0e23db62feec2a5d" providerId="LiveId" clId="{55E9DEC9-DDFF-4371-9FF4-DB599C5BB613}" dt="2020-11-12T16:51:30.019" v="22" actId="207"/>
        <pc:sldMkLst>
          <pc:docMk/>
          <pc:sldMk cId="3943224243" sldId="357"/>
        </pc:sldMkLst>
        <pc:graphicFrameChg chg="modGraphic">
          <ac:chgData name="Thao Hoang" userId="0e23db62feec2a5d" providerId="LiveId" clId="{55E9DEC9-DDFF-4371-9FF4-DB599C5BB613}" dt="2020-11-12T16:51:30.019" v="22" actId="207"/>
          <ac:graphicFrameMkLst>
            <pc:docMk/>
            <pc:sldMk cId="3943224243" sldId="357"/>
            <ac:graphicFrameMk id="5" creationId="{36561FE7-3D0F-4247-85F4-7758641F14DB}"/>
          </ac:graphicFrameMkLst>
        </pc:graphicFrameChg>
      </pc:sldChg>
      <pc:sldChg chg="delSp modSp del mod">
        <pc:chgData name="Thao Hoang" userId="0e23db62feec2a5d" providerId="LiveId" clId="{55E9DEC9-DDFF-4371-9FF4-DB599C5BB613}" dt="2020-11-12T17:03:03.010" v="42" actId="2696"/>
        <pc:sldMkLst>
          <pc:docMk/>
          <pc:sldMk cId="413799071" sldId="358"/>
        </pc:sldMkLst>
        <pc:spChg chg="del">
          <ac:chgData name="Thao Hoang" userId="0e23db62feec2a5d" providerId="LiveId" clId="{55E9DEC9-DDFF-4371-9FF4-DB599C5BB613}" dt="2020-11-12T17:02:44.804" v="23" actId="478"/>
          <ac:spMkLst>
            <pc:docMk/>
            <pc:sldMk cId="413799071" sldId="358"/>
            <ac:spMk id="6" creationId="{2B66F443-B13A-496D-BDE6-F4BA7922E63D}"/>
          </ac:spMkLst>
        </pc:spChg>
        <pc:picChg chg="mod">
          <ac:chgData name="Thao Hoang" userId="0e23db62feec2a5d" providerId="LiveId" clId="{55E9DEC9-DDFF-4371-9FF4-DB599C5BB613}" dt="2020-11-12T17:02:47.911" v="24" actId="1076"/>
          <ac:picMkLst>
            <pc:docMk/>
            <pc:sldMk cId="413799071" sldId="358"/>
            <ac:picMk id="5" creationId="{2D8DF36A-30F9-46AE-8F2F-7C9031C2D93B}"/>
          </ac:picMkLst>
        </pc:picChg>
      </pc:sldChg>
      <pc:sldChg chg="add">
        <pc:chgData name="Thao Hoang" userId="0e23db62feec2a5d" providerId="LiveId" clId="{55E9DEC9-DDFF-4371-9FF4-DB599C5BB613}" dt="2020-11-12T17:03:04.341" v="43"/>
        <pc:sldMkLst>
          <pc:docMk/>
          <pc:sldMk cId="2853345858"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93452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5733256"/>
              <a:ext cx="6337920" cy="646331"/>
            </a:xfrm>
            <a:prstGeom prst="rect">
              <a:avLst/>
            </a:prstGeom>
            <a:noFill/>
          </p:spPr>
          <p:txBody>
            <a:bodyPr wrap="square" rtlCol="0">
              <a:spAutoFit/>
            </a:bodyPr>
            <a:lstStyle/>
            <a:p>
              <a:r>
                <a:rPr lang="en-CA" sz="1200" b="1" i="1" dirty="0"/>
                <a:t>*** GDP indicates the size of a country’s economy. Higher GDP = healthier economy ***</a:t>
              </a:r>
            </a:p>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1104699260"/>
              </p:ext>
            </p:extLst>
          </p:nvPr>
        </p:nvGraphicFramePr>
        <p:xfrm>
          <a:off x="1765721" y="4300517"/>
          <a:ext cx="2600499" cy="151273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graphicFrame>
        <p:nvGraphicFramePr>
          <p:cNvPr id="7" name="Table 6">
            <a:extLst>
              <a:ext uri="{FF2B5EF4-FFF2-40B4-BE49-F238E27FC236}">
                <a16:creationId xmlns:a16="http://schemas.microsoft.com/office/drawing/2014/main" id="{9F42CBE9-D088-43AA-A9F7-6A9D3F201752}"/>
              </a:ext>
            </a:extLst>
          </p:cNvPr>
          <p:cNvGraphicFramePr>
            <a:graphicFrameLocks noGrp="1"/>
          </p:cNvGraphicFramePr>
          <p:nvPr>
            <p:extLst>
              <p:ext uri="{D42A27DB-BD31-4B8C-83A1-F6EECF244321}">
                <p14:modId xmlns:p14="http://schemas.microsoft.com/office/powerpoint/2010/main" val="204904378"/>
              </p:ext>
            </p:extLst>
          </p:nvPr>
        </p:nvGraphicFramePr>
        <p:xfrm>
          <a:off x="1765721" y="4444533"/>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sp>
        <p:nvSpPr>
          <p:cNvPr id="2" name="TextBox 1">
            <a:extLst>
              <a:ext uri="{FF2B5EF4-FFF2-40B4-BE49-F238E27FC236}">
                <a16:creationId xmlns:a16="http://schemas.microsoft.com/office/drawing/2014/main" id="{09A92210-6B3F-4EF7-A33F-B0A4194701A4}"/>
              </a:ext>
            </a:extLst>
          </p:cNvPr>
          <p:cNvSpPr txBox="1"/>
          <p:nvPr/>
        </p:nvSpPr>
        <p:spPr>
          <a:xfrm>
            <a:off x="4870276" y="5445224"/>
            <a:ext cx="6337920" cy="461665"/>
          </a:xfrm>
          <a:prstGeom prst="rect">
            <a:avLst/>
          </a:prstGeom>
          <a:noFill/>
        </p:spPr>
        <p:txBody>
          <a:bodyPr wrap="square" rtlCol="0">
            <a:spAutoFit/>
          </a:bodyPr>
          <a:lstStyle/>
          <a:p>
            <a:r>
              <a:rPr lang="en-CA" sz="1200" b="1" i="1" dirty="0"/>
              <a:t>*** </a:t>
            </a:r>
            <a:r>
              <a:rPr lang="en-US" sz="1200" b="1" i="1" dirty="0">
                <a:solidFill>
                  <a:srgbClr val="111111"/>
                </a:solidFill>
                <a:effectLst/>
                <a:latin typeface="SourceSansPro"/>
              </a:rPr>
              <a:t>US Dollars Index indicates the dollar’s value in global markets</a:t>
            </a:r>
            <a:r>
              <a:rPr lang="en-US" sz="1200" b="0" i="0" dirty="0">
                <a:solidFill>
                  <a:srgbClr val="111111"/>
                </a:solidFill>
                <a:effectLst/>
                <a:latin typeface="SourceSansPro"/>
              </a:rPr>
              <a:t> .</a:t>
            </a:r>
            <a:r>
              <a:rPr lang="en-US" sz="1200" b="1" i="1" dirty="0">
                <a:solidFill>
                  <a:srgbClr val="111111"/>
                </a:solidFill>
                <a:effectLst/>
                <a:latin typeface="SourceSansPro"/>
              </a:rPr>
              <a:t> It is affected by inflation, recessions, and economic growth</a:t>
            </a:r>
            <a:r>
              <a:rPr lang="en-US" sz="1200" b="0" i="0" dirty="0">
                <a:solidFill>
                  <a:srgbClr val="111111"/>
                </a:solidFill>
                <a:effectLst/>
                <a:latin typeface="SourceSansPro"/>
              </a:rPr>
              <a:t>***</a:t>
            </a:r>
            <a:endParaRPr lang="en-CA" sz="1200" b="1" i="1" dirty="0"/>
          </a:p>
        </p:txBody>
      </p:sp>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6300" y="2060848"/>
            <a:ext cx="6522889" cy="4187825"/>
          </a:xfrm>
        </p:spPr>
      </p:pic>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733913840"/>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chemeClr val="tx1"/>
                          </a:solidFill>
                        </a:rPr>
                        <a:t>0.95</a:t>
                      </a:r>
                      <a:endParaRPr lang="en-CA" b="0" dirty="0">
                        <a:solidFill>
                          <a:schemeClr val="tx1"/>
                        </a:solidFill>
                      </a:endParaRPr>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chemeClr val="tx1"/>
                          </a:solidFill>
                        </a:rPr>
                        <a:t>-0.64</a:t>
                      </a:r>
                    </a:p>
                  </a:txBody>
                  <a:tcPr/>
                </a:tc>
                <a:tc>
                  <a:txBody>
                    <a:bodyPr/>
                    <a:lstStyle/>
                    <a:p>
                      <a:pPr algn="ctr"/>
                      <a:r>
                        <a:rPr lang="en-CA" b="1" dirty="0">
                          <a:solidFill>
                            <a:schemeClr val="tx1"/>
                          </a:solidFill>
                        </a:rPr>
                        <a:t>-0.71</a:t>
                      </a:r>
                    </a:p>
                  </a:txBody>
                  <a:tcP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a:t>
            </a:r>
            <a:r>
              <a:rPr lang="en-US" dirty="0"/>
              <a:t>US Electricity Production by Source</a:t>
            </a:r>
            <a:r>
              <a:rPr lang="en-CA" dirty="0"/>
              <a:t> </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US Electricity Production by Source</a:t>
            </a:r>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4" name="Picture 3" descr="Chart&#10;&#10;Description automatically generated">
            <a:extLst>
              <a:ext uri="{FF2B5EF4-FFF2-40B4-BE49-F238E27FC236}">
                <a16:creationId xmlns:a16="http://schemas.microsoft.com/office/drawing/2014/main" id="{30646026-154C-47CB-8D66-96D54F7E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560" y="1990180"/>
            <a:ext cx="6431371" cy="4247131"/>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Analysis used nominal GDP and not inflation-adjusted, so it does not represent the true growth</a:t>
            </a:r>
            <a:endParaRPr lang="en-US" sz="1400" dirty="0"/>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r>
              <a:rPr lang="en-US" sz="1800" dirty="0"/>
              <a:t>US Dollars Index only factor the exchange rates of six major currencies: EUR&lt; JPY, CAD, GBP, SEK, CHF, with EUR weighted about 58%, the rest of currencies weighted between 3-13% each.</a:t>
            </a:r>
            <a:endParaRPr lang="en-US" sz="1400" dirty="0"/>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Derive Real GDP from nominal GDP by considering the inflation rate over the years, and re-examine the correlations</a:t>
            </a:r>
          </a:p>
          <a:p>
            <a:r>
              <a:rPr lang="en-US" sz="1800" dirty="0"/>
              <a:t>Gain an understanding of other factors affecting dollars strength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004" y="1844824"/>
            <a:ext cx="7667337" cy="4824536"/>
          </a:xfrm>
        </p:spPr>
      </p:pic>
    </p:spTree>
    <p:extLst>
      <p:ext uri="{BB962C8B-B14F-4D97-AF65-F5344CB8AC3E}">
        <p14:creationId xmlns:p14="http://schemas.microsoft.com/office/powerpoint/2010/main" val="28533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production and exports to the Canadian economy (GDP, dollars strength).</a:t>
            </a:r>
          </a:p>
          <a:p>
            <a:pPr marL="342900" indent="-342900">
              <a:buFontTx/>
              <a:buChar char="-"/>
            </a:pPr>
            <a:endParaRPr lang="en-CA" sz="2400" dirty="0"/>
          </a:p>
          <a:p>
            <a:pPr marL="342900" indent="-342900">
              <a:buFontTx/>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Canada’s primary energy production 2017:</a:t>
            </a:r>
          </a:p>
          <a:p>
            <a:endParaRPr lang="en-CA" b="1" u="sng" dirty="0"/>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2357</TotalTime>
  <Words>2347</Words>
  <Application>Microsoft Office PowerPoint</Application>
  <PresentationFormat>Custom</PresentationFormat>
  <Paragraphs>308</Paragraphs>
  <Slides>26</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vt:lpstr>
      <vt:lpstr>SourceSansPro</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US Electricity Production by Source </vt:lpstr>
      <vt:lpstr>Findings – US Electricity Production by Source</vt:lpstr>
      <vt:lpstr>Findings – US Electricity Production by Source</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Theory</vt:lpstr>
      <vt:lpstr>Findings – Canadian Energy &amp; Economy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Thao Hoang</cp:lastModifiedBy>
  <cp:revision>19</cp:revision>
  <dcterms:created xsi:type="dcterms:W3CDTF">2020-11-08T16:08:29Z</dcterms:created>
  <dcterms:modified xsi:type="dcterms:W3CDTF">2020-11-12T18:12:34Z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